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1" r:id="rId2"/>
    <p:sldId id="436" r:id="rId3"/>
    <p:sldId id="437" r:id="rId4"/>
    <p:sldId id="438" r:id="rId5"/>
    <p:sldId id="439" r:id="rId6"/>
    <p:sldId id="441" r:id="rId7"/>
    <p:sldId id="44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944439-68E3-42F3-ACAF-120DEC222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0C9C39C-0CD5-4512-8107-0180D480E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D81FED-061E-43E7-BB0D-F44309D9C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0D3-6F9D-46E6-89F1-5DC920F48E24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0169F3-D1DC-4CF2-8C55-E3D89FA3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6296F0-7D7E-4962-B99C-8A45E125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182E-A98B-4309-8051-23E18129C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63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2A9A73-7E30-4838-B015-C10926D0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B0AAF03-3182-4308-A2BF-310DC2F2B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133AB4-E925-4CBE-AEFB-C60004C4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0D3-6F9D-46E6-89F1-5DC920F48E24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6D6529-028A-4E53-8D16-EF0CF0DD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0AE0F1-180F-4BE1-8F5D-BDA17674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182E-A98B-4309-8051-23E18129C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376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0F89613-CC63-4546-9E37-6230E7E0B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0155A05-CBB2-42CE-A12D-398B12D34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2D379B-5211-4073-9F82-7FC6BDA6B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0D3-6F9D-46E6-89F1-5DC920F48E24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8BA82-7D1F-4357-A165-E0F1AD24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20AC42-7399-4C8F-A9EA-393E0376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182E-A98B-4309-8051-23E18129C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09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DF3EB1-84FE-4805-A40E-2B633CF8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B5E56A-2659-4DE7-B168-D3058ABAD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20274B-5C43-42B4-AF8F-F5880477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0D3-6F9D-46E6-89F1-5DC920F48E24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ECDC09-7C35-4407-A09B-25BF3C21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98DB19-DA3B-4022-A787-5D02B438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182E-A98B-4309-8051-23E18129C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08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B4D36A-08D5-4888-8A9B-653651BD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BF4CDCF-6BEE-471F-91F6-7276A057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CDBBC8-96D2-47A5-94B5-683EE92F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0D3-6F9D-46E6-89F1-5DC920F48E24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70D7B3-E933-4DBB-A870-8E643251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4783051-4AE7-4DEF-9AD3-F44980F7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182E-A98B-4309-8051-23E18129C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51770A-33CA-47CD-92D3-08FA4DD6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29D7D9-A541-478A-BFA6-ABBBFFA20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133516D-BC09-4DFE-BF14-7EF7D4BB1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6535017-EF7C-4BAF-A4BE-66ABFB71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0D3-6F9D-46E6-89F1-5DC920F48E24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4E8B9E2-B2A6-4B18-8099-1279517C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3D19CE-B87F-4910-9031-3319594D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182E-A98B-4309-8051-23E18129C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917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0B6D2E-43A7-4BE8-9812-C9FD0EC1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7B7774-1279-4616-8864-1CAD25087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A8080FA-7D3B-4573-80BC-4180B633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22B52D7-0BEC-4D17-9BFF-5F15CCAEC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F4AA8A9-FD4F-4220-81E4-7A2E01C63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BA4FA75-6570-4006-8379-D218F9B3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0D3-6F9D-46E6-89F1-5DC920F48E24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9E84E58-536B-4FFF-9B0D-95C15D59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FC251EC-5BF0-4DEB-ABFB-D6288FF8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182E-A98B-4309-8051-23E18129C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57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257802-E886-4A0D-9539-4E109B26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67E6EEB-40D0-4C1E-92C7-E193F70BB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0D3-6F9D-46E6-89F1-5DC920F48E24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215C17B-D5FE-4C04-8B7B-B1FDC018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F9B6F34-BCCC-4E7E-BAD2-39FB8575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182E-A98B-4309-8051-23E18129C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04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B57CD25-DCA7-4E6A-8667-376B1EF50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0D3-6F9D-46E6-89F1-5DC920F48E24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00BE241-A7EC-4B60-9B33-56EE8D57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1A88C2-7CDB-4AD6-AE77-9C26E775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182E-A98B-4309-8051-23E18129C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73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076160-715B-4439-842F-16556A48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BFB6A2-35EF-4291-9D3A-D359F0D36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4D28839-B848-4290-BF40-7911CDE40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19192C5-4551-489C-AAB8-7B838346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0D3-6F9D-46E6-89F1-5DC920F48E24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14E34D-34C8-455E-81F7-8D5F3436F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DD3FF2-2A0D-4D23-9AA3-8166DEB4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182E-A98B-4309-8051-23E18129C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91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5956FC-CEBB-4646-BC99-D65BA932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F0BF13F-7D6C-4EC0-AE3E-905292160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E14E8B1-FC0E-47DE-B843-0953A7F07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4939B9F-8BAD-4FCD-81F5-FE2F63C69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40D3-6F9D-46E6-89F1-5DC920F48E24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B693B8B-1507-4020-BA21-7CB223D7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2BA18BC-B131-4D54-BECD-DC144F46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182E-A98B-4309-8051-23E18129C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88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C8EE3EA-5015-4490-8417-E800EFF9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771B96A-0821-4C79-AECC-6AF71DB69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B47BB0-5556-44CC-93DA-81107D526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40D3-6F9D-46E6-89F1-5DC920F48E24}" type="datetimeFigureOut">
              <a:rPr lang="zh-TW" altLang="en-US" smtClean="0"/>
              <a:t>2024/9/4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E7192D-ABF5-43F4-829B-0AED62A16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2AA566-B735-4EFD-8AB7-6D5A03489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7182E-A98B-4309-8051-23E18129C8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03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8BC403A-80A4-4D42-0A06-ECEB30DBD6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6BE55D3-46AE-45D7-AAE0-DE09EB3BA24F}" type="slidenum">
              <a:rPr lang="en-US" altLang="zh-TW" smtClean="0"/>
              <a:pPr/>
              <a:t>1</a:t>
            </a:fld>
            <a:endParaRPr lang="en-US" altLang="zh-TW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DAA0EF-15B6-81CF-0203-14032C8736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32873" y="1733484"/>
            <a:ext cx="6160654" cy="2100562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靜態視力</a:t>
            </a:r>
            <a:endParaRPr lang="en-US" altLang="zh-TW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193675">
              <a:spcAft>
                <a:spcPts val="600"/>
              </a:spcAft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人體靜止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時對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靜止物體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的辨識能力。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lvl="1" indent="-193675">
              <a:spcAft>
                <a:spcPts val="600"/>
              </a:spcAft>
            </a:pPr>
            <a:r>
              <a:rPr lang="zh-TW" altLang="en-US" sz="20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報考駕照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道路交通安全規則第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indent="-193675">
              <a:spcAft>
                <a:spcPts val="60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兩眼裸視須達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以上，且各眼達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以上；或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 indent="-193675">
              <a:spcAft>
                <a:spcPts val="600"/>
              </a:spcAft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矯正後兩眼視力達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以上，且各眼達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0.6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zh-TW" altLang="en-US" dirty="0"/>
              <a:t>。</a:t>
            </a:r>
            <a:endParaRPr lang="en-US" altLang="zh-TW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6AD3AF0A-3C5C-C479-85E0-51E2451E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324622"/>
            <a:ext cx="11009745" cy="635579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機車駕駛人生、心理與防衛駕駛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8A2B95A-03BF-9ACB-57AD-E7A1A6F5C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084" y="1733484"/>
            <a:ext cx="3357893" cy="189714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727D266-4E22-6AFC-190A-2C23EC620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54" y="4182996"/>
            <a:ext cx="3357893" cy="1974876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1AD913A1-FE58-9013-A99B-0883C991380A}"/>
              </a:ext>
            </a:extLst>
          </p:cNvPr>
          <p:cNvSpPr txBox="1"/>
          <p:nvPr/>
        </p:nvSpPr>
        <p:spPr>
          <a:xfrm>
            <a:off x="7425934" y="3631375"/>
            <a:ext cx="31341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latin typeface="+mj-ea"/>
                <a:ea typeface="+mj-ea"/>
              </a:rPr>
              <a:t>圖片以小型車情況舉例，圖片來源：交通安全熊平安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6DBDB43-F2D5-8488-928B-20D2268E1761}"/>
              </a:ext>
            </a:extLst>
          </p:cNvPr>
          <p:cNvSpPr txBox="1"/>
          <p:nvPr/>
        </p:nvSpPr>
        <p:spPr>
          <a:xfrm>
            <a:off x="2090556" y="6144796"/>
            <a:ext cx="31341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latin typeface="+mj-ea"/>
                <a:ea typeface="+mj-ea"/>
              </a:rPr>
              <a:t>圖片以小型車情況舉例，圖片來源：交通安全熊平安</a:t>
            </a: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5CF14A06-1902-7816-EF97-56DD2628E9DD}"/>
              </a:ext>
            </a:extLst>
          </p:cNvPr>
          <p:cNvSpPr txBox="1">
            <a:spLocks/>
          </p:cNvSpPr>
          <p:nvPr/>
        </p:nvSpPr>
        <p:spPr>
          <a:xfrm>
            <a:off x="6096000" y="4053454"/>
            <a:ext cx="4742085" cy="2385222"/>
          </a:xfrm>
          <a:prstGeom prst="rect">
            <a:avLst/>
          </a:prstGeom>
        </p:spPr>
        <p:txBody>
          <a:bodyPr/>
          <a:lstStyle>
            <a:lvl1pPr marL="336947" indent="-336947" algn="just" defTabSz="578658" rtl="0" eaLnBrk="1" latinLnBrk="0" hangingPunct="1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u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lvl1pPr>
            <a:lvl2pPr marL="535781" indent="-246460" algn="just" defTabSz="578658" rtl="0" eaLnBrk="1" latinLnBrk="0" hangingPunct="1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n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lvl2pPr>
            <a:lvl3pPr marL="806054" indent="-245269" algn="just" defTabSz="578658" rtl="0" eaLnBrk="1" latinLnBrk="0" hangingPunct="1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p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lvl3pPr>
            <a:lvl4pPr marL="1076325" indent="-226219" algn="just" defTabSz="578658" rtl="0" eaLnBrk="1" latinLnBrk="0" hangingPunct="1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lvl4pPr>
            <a:lvl5pPr marL="1347788" indent="-208360" algn="just" defTabSz="578658" rtl="0" eaLnBrk="1" latinLnBrk="0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lvl5pPr>
            <a:lvl6pPr marL="1591310" indent="-144665" algn="l" defTabSz="5786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0639" indent="-144665" algn="l" defTabSz="5786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9969" indent="-144665" algn="l" defTabSz="5786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9297" indent="-144665" algn="l" defTabSz="5786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zh-TW" altLang="en-US" sz="2800" b="1" dirty="0">
                <a:solidFill>
                  <a:srgbClr val="0000FF"/>
                </a:solidFill>
              </a:rPr>
              <a:t>動態視力</a:t>
            </a:r>
          </a:p>
          <a:p>
            <a:pPr lvl="1">
              <a:spcAft>
                <a:spcPts val="600"/>
              </a:spcAft>
            </a:pPr>
            <a:r>
              <a:rPr lang="zh-TW" altLang="en-US" dirty="0"/>
              <a:t>人體與物體</a:t>
            </a:r>
            <a:r>
              <a:rPr lang="zh-TW" altLang="en-US" b="1" dirty="0">
                <a:solidFill>
                  <a:srgbClr val="C00000"/>
                </a:solidFill>
              </a:rPr>
              <a:t>進行相對運動</a:t>
            </a:r>
            <a:r>
              <a:rPr lang="zh-TW" altLang="en-US" dirty="0"/>
              <a:t>時對物體的辨識能力。</a:t>
            </a:r>
          </a:p>
          <a:p>
            <a:pPr lvl="1">
              <a:spcAft>
                <a:spcPts val="600"/>
              </a:spcAft>
            </a:pPr>
            <a:r>
              <a:rPr lang="zh-TW" altLang="en-US" dirty="0"/>
              <a:t>多數人的</a:t>
            </a:r>
            <a:r>
              <a:rPr lang="zh-TW" altLang="en-US" b="1" dirty="0">
                <a:solidFill>
                  <a:srgbClr val="C00000"/>
                </a:solidFill>
              </a:rPr>
              <a:t>動態視力</a:t>
            </a:r>
            <a:r>
              <a:rPr lang="zh-TW" altLang="en-US" dirty="0"/>
              <a:t>不及</a:t>
            </a:r>
            <a:r>
              <a:rPr lang="zh-TW" altLang="en-US" b="1" dirty="0">
                <a:solidFill>
                  <a:srgbClr val="3366FF"/>
                </a:solidFill>
              </a:rPr>
              <a:t>靜態視力</a:t>
            </a:r>
            <a:r>
              <a:rPr lang="zh-TW" altLang="en-US" dirty="0"/>
              <a:t>。</a:t>
            </a:r>
          </a:p>
          <a:p>
            <a:pPr lvl="1">
              <a:spcAft>
                <a:spcPts val="600"/>
              </a:spcAft>
            </a:pPr>
            <a:r>
              <a:rPr lang="zh-TW" altLang="en-US" dirty="0"/>
              <a:t>高速行駛時，駕駛人的</a:t>
            </a:r>
            <a:r>
              <a:rPr lang="zh-TW" altLang="en-US" b="1" dirty="0">
                <a:solidFill>
                  <a:srgbClr val="C00000"/>
                </a:solidFill>
              </a:rPr>
              <a:t>動態視力會下降</a:t>
            </a:r>
            <a:r>
              <a:rPr lang="zh-TW" altLang="en-US" dirty="0"/>
              <a:t>，行車</a:t>
            </a:r>
            <a:r>
              <a:rPr lang="zh-TW" altLang="en-US" b="1" dirty="0">
                <a:solidFill>
                  <a:srgbClr val="3366FF"/>
                </a:solidFill>
              </a:rPr>
              <a:t>視野也會隨之變小</a:t>
            </a:r>
            <a:r>
              <a:rPr lang="zh-TW" altLang="en-US" dirty="0"/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748145" y="974234"/>
            <a:ext cx="528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en-US" altLang="zh-TW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靜態視力與動態視力</a:t>
            </a:r>
          </a:p>
        </p:txBody>
      </p:sp>
    </p:spTree>
    <p:extLst>
      <p:ext uri="{BB962C8B-B14F-4D97-AF65-F5344CB8AC3E}">
        <p14:creationId xmlns:p14="http://schemas.microsoft.com/office/powerpoint/2010/main" val="268853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44200" cy="700234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機車駕駛人生、心理與防衛駕駛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93460"/>
            <a:ext cx="5181600" cy="4636788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人類靜止時，其水平視野介於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度之間</a:t>
            </a:r>
            <a:r>
              <a:rPr lang="zh-TW" altLang="en-US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資料來源：臺中市驗光師公會</a:t>
            </a:r>
            <a:r>
              <a:rPr lang="en-US" altLang="zh-TW" sz="1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行車速度愈快，駕駛人之視野將愈行縮小，進而提高行車事故之風險。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兩輪機車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靠兩輪平衡前行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緊急煞車極易滑倒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需要更寬廣之視野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以掌握前方路況以防急煞。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04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60845" y="1174755"/>
            <a:ext cx="3038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en-US" altLang="zh-TW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視野範圍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5181599" cy="421640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61471DA-BB73-2ACD-F04A-0701B2A57495}"/>
              </a:ext>
            </a:extLst>
          </p:cNvPr>
          <p:cNvSpPr txBox="1"/>
          <p:nvPr/>
        </p:nvSpPr>
        <p:spPr>
          <a:xfrm>
            <a:off x="7309204" y="6116859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+mj-ea"/>
                <a:ea typeface="+mj-ea"/>
              </a:rPr>
              <a:t>圖片來源：機車危險感知教育平台</a:t>
            </a:r>
          </a:p>
        </p:txBody>
      </p:sp>
    </p:spTree>
    <p:extLst>
      <p:ext uri="{BB962C8B-B14F-4D97-AF65-F5344CB8AC3E}">
        <p14:creationId xmlns:p14="http://schemas.microsoft.com/office/powerpoint/2010/main" val="341553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489528"/>
            <a:ext cx="10753436" cy="653148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機車駕駛人生、心理與防衛駕駛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881195"/>
            <a:ext cx="10515600" cy="4295767"/>
          </a:xfrm>
        </p:spPr>
        <p:txBody>
          <a:bodyPr/>
          <a:lstStyle/>
          <a:p>
            <a:pPr marL="268288" lvl="1" indent="-176213">
              <a:spcAft>
                <a:spcPts val="600"/>
              </a:spcAft>
            </a:pP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感知反應時間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：包括</a:t>
            </a:r>
            <a:r>
              <a:rPr lang="zh-TW" altLang="en-US" sz="2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偵測察覺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確認危險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行動決策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採取行動至煞車啟動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所需之時間。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lvl="1" indent="-176213">
              <a:spcAft>
                <a:spcPts val="600"/>
              </a:spcAft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駕駛人的感知反應時間會因不同情況而改變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Aft>
                <a:spcPts val="600"/>
              </a:spcAft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生心理狀況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：生理時鐘、疲勞、分心、有無預警等。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spcAft>
                <a:spcPts val="600"/>
              </a:spcAft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駕駛情境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環境因素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38199" y="1142676"/>
            <a:ext cx="10411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en-US" altLang="zh-TW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感知反應時間、安全煞停距離及最短停車視距</a:t>
            </a:r>
            <a:r>
              <a:rPr lang="en-US" altLang="zh-TW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89" y="4240393"/>
            <a:ext cx="10337801" cy="213655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D9DAFB11-8D5F-223F-3BC1-D32275FD8C83}"/>
              </a:ext>
            </a:extLst>
          </p:cNvPr>
          <p:cNvSpPr txBox="1"/>
          <p:nvPr/>
        </p:nvSpPr>
        <p:spPr>
          <a:xfrm>
            <a:off x="2481213" y="6253834"/>
            <a:ext cx="6551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+mn-ea"/>
              </a:rPr>
              <a:t>感知反應時間每增加</a:t>
            </a:r>
            <a:r>
              <a:rPr lang="en-US" altLang="zh-TW" sz="16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zh-TW" altLang="en-US" sz="1600" b="1" dirty="0">
                <a:solidFill>
                  <a:srgbClr val="FF0000"/>
                </a:solidFill>
                <a:latin typeface="+mn-ea"/>
              </a:rPr>
              <a:t>秒，車輛將多前進車速</a:t>
            </a:r>
            <a:r>
              <a:rPr lang="en-US" altLang="zh-TW" sz="1600" b="1" dirty="0">
                <a:solidFill>
                  <a:srgbClr val="FF0000"/>
                </a:solidFill>
                <a:latin typeface="+mn-ea"/>
              </a:rPr>
              <a:t>÷3.6</a:t>
            </a:r>
            <a:r>
              <a:rPr lang="zh-TW" altLang="en-US" sz="16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+mn-ea"/>
              </a:rPr>
              <a:t>單位：公尺</a:t>
            </a:r>
            <a:r>
              <a:rPr lang="en-US" altLang="zh-TW" sz="1600" b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1600" b="1" dirty="0">
                <a:solidFill>
                  <a:srgbClr val="FF0000"/>
                </a:solidFill>
                <a:latin typeface="+mn-ea"/>
              </a:rPr>
              <a:t>之距離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0DDC453-FE10-FE40-7272-33958F09B926}"/>
              </a:ext>
            </a:extLst>
          </p:cNvPr>
          <p:cNvSpPr txBox="1"/>
          <p:nvPr/>
        </p:nvSpPr>
        <p:spPr>
          <a:xfrm>
            <a:off x="9107053" y="6253834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+mj-ea"/>
                <a:ea typeface="+mj-ea"/>
              </a:rPr>
              <a:t>圖片來源：駕駛人手冊</a:t>
            </a:r>
          </a:p>
        </p:txBody>
      </p:sp>
    </p:spTree>
    <p:extLst>
      <p:ext uri="{BB962C8B-B14F-4D97-AF65-F5344CB8AC3E}">
        <p14:creationId xmlns:p14="http://schemas.microsoft.com/office/powerpoint/2010/main" val="89762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365126"/>
            <a:ext cx="11129818" cy="734002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機車駕駛人生、心理與防衛駕駛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79582" y="1805566"/>
            <a:ext cx="4989945" cy="4861502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午夜和清晨體溫相對較低，較易打瞌睡，應避免此時段開車。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連續開車時間越長，或睡眠時間不足，發生事故的機率越高。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725" lvl="2" indent="-36036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連續駕車</a:t>
            </a:r>
            <a:r>
              <a:rPr lang="zh-TW" altLang="en-US" sz="24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不得超過</a:t>
            </a:r>
            <a:r>
              <a:rPr lang="en-US" altLang="zh-TW" sz="24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道路交通安全規則第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725" lvl="2" indent="-36036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小時只睡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的人，其發生事故的機率約為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正常睡眠人的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>
                <a:solidFill>
                  <a:srgbClr val="0000FF"/>
                </a:solidFill>
              </a:rPr>
              <a:t>(</a:t>
            </a:r>
            <a:r>
              <a:rPr lang="zh-TW" altLang="en-US" sz="1600" dirty="0">
                <a:solidFill>
                  <a:srgbClr val="0000FF"/>
                </a:solidFill>
              </a:rPr>
              <a:t>資料來源：</a:t>
            </a:r>
            <a:r>
              <a:rPr lang="en-US" altLang="zh-TW" sz="1600" dirty="0">
                <a:solidFill>
                  <a:srgbClr val="0000FF"/>
                </a:solidFill>
              </a:rPr>
              <a:t>Assessing prior sleep duration to detect driving impairment)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61891" y="1437699"/>
            <a:ext cx="6299200" cy="49261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08000" y="1108365"/>
            <a:ext cx="5248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生理時間與疲勞駕駛</a:t>
            </a:r>
          </a:p>
        </p:txBody>
      </p:sp>
    </p:spTree>
    <p:extLst>
      <p:ext uri="{BB962C8B-B14F-4D97-AF65-F5344CB8AC3E}">
        <p14:creationId xmlns:p14="http://schemas.microsoft.com/office/powerpoint/2010/main" val="416549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166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機車駕駛人生、心理與防衛駕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838200" y="1533573"/>
            <a:ext cx="10515600" cy="4643390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血液酒精濃度</a:t>
            </a:r>
            <a:r>
              <a:rPr lang="en-US" altLang="zh-TW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(Blood Alcohol Concentration: BAC) </a:t>
            </a:r>
          </a:p>
          <a:p>
            <a:pPr marL="628650" lvl="2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人體血液中所含酒精質量的比率。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lvl="2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濃度高低會對駕駛人身心造成不同程度的影響。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8200" y="910407"/>
            <a:ext cx="4916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酒駕與行車安全</a:t>
            </a:r>
            <a:r>
              <a:rPr lang="en-US" altLang="zh-TW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(1/3)</a:t>
            </a:r>
            <a:endParaRPr lang="zh-TW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230" y="2837107"/>
            <a:ext cx="9643043" cy="371888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48230" y="6454497"/>
            <a:ext cx="8553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註：以上為約略數值，個體間經常會有差異存在。    資料來源：駕駛人手冊。</a:t>
            </a:r>
          </a:p>
        </p:txBody>
      </p:sp>
    </p:spTree>
    <p:extLst>
      <p:ext uri="{BB962C8B-B14F-4D97-AF65-F5344CB8AC3E}">
        <p14:creationId xmlns:p14="http://schemas.microsoft.com/office/powerpoint/2010/main" val="1458901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4235" y="365125"/>
            <a:ext cx="10882745" cy="558511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機車駕駛人生、心理與防衛駕駛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072" y="1607127"/>
            <a:ext cx="10771909" cy="4551363"/>
          </a:xfrm>
        </p:spPr>
        <p:txBody>
          <a:bodyPr/>
          <a:lstStyle/>
          <a:p>
            <a:pPr marL="4572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我國採</a:t>
            </a:r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吐氣酒精濃度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BrAC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立法訂定駕駛人容許酒精含量之標準。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7887" lvl="2" indent="-3429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吐氣酒精濃度達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每公升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0.25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毫克者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，處以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刑法之公共危險罪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77887" lvl="2" indent="-3429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吐氣酒精濃度達</a:t>
            </a:r>
            <a:r>
              <a:rPr lang="zh-TW" altLang="en-US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每公升</a:t>
            </a:r>
            <a:r>
              <a:rPr lang="en-US" altLang="zh-TW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0.15</a:t>
            </a:r>
            <a:r>
              <a:rPr lang="zh-TW" altLang="en-US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毫克者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道路交通管理處罰條例第</a:t>
            </a:r>
            <a:r>
              <a:rPr lang="en-US" altLang="zh-TW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dirty="0">
                <a:solidFill>
                  <a:srgbClr val="2125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>
                <a:solidFill>
                  <a:srgbClr val="33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規定處罰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236" y="923636"/>
            <a:ext cx="4786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酒駕與行車安全 </a:t>
            </a:r>
            <a:r>
              <a:rPr lang="en-US" altLang="zh-TW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(2/3)</a:t>
            </a:r>
            <a:endParaRPr lang="zh-TW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B110BC50-8828-6FF4-1BAB-982EDC814387}"/>
              </a:ext>
            </a:extLst>
          </p:cNvPr>
          <p:cNvSpPr txBox="1">
            <a:spLocks/>
          </p:cNvSpPr>
          <p:nvPr/>
        </p:nvSpPr>
        <p:spPr>
          <a:xfrm>
            <a:off x="498765" y="2872509"/>
            <a:ext cx="5255490" cy="3574473"/>
          </a:xfrm>
          <a:prstGeom prst="rect">
            <a:avLst/>
          </a:prstGeom>
        </p:spPr>
        <p:txBody>
          <a:bodyPr/>
          <a:lstStyle>
            <a:lvl1pPr marL="336947" indent="-336947" algn="just" defTabSz="578658" rtl="0" eaLnBrk="1" latinLnBrk="0" hangingPunct="1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u"/>
              <a:defRPr sz="24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lvl1pPr>
            <a:lvl2pPr marL="535781" indent="-246460" algn="just" defTabSz="578658" rtl="0" eaLnBrk="1" latinLnBrk="0" hangingPunct="1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n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lvl2pPr>
            <a:lvl3pPr marL="806054" indent="-245269" algn="just" defTabSz="578658" rtl="0" eaLnBrk="1" latinLnBrk="0" hangingPunct="1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p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lvl3pPr>
            <a:lvl4pPr marL="1076325" indent="-226219" algn="just" defTabSz="578658" rtl="0" eaLnBrk="1" latinLnBrk="0" hangingPunct="1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lvl4pPr>
            <a:lvl5pPr marL="1347788" indent="-208360" algn="just" defTabSz="578658" rtl="0" eaLnBrk="1" latinLnBrk="0" hangingPunct="1">
              <a:spcBef>
                <a:spcPts val="0"/>
              </a:spcBef>
              <a:spcAft>
                <a:spcPts val="450"/>
              </a:spcAft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+mn-cs"/>
              </a:defRPr>
            </a:lvl5pPr>
            <a:lvl6pPr marL="1591310" indent="-144665" algn="l" defTabSz="5786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0639" indent="-144665" algn="l" defTabSz="5786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9969" indent="-144665" algn="l" defTabSz="5786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9297" indent="-144665" algn="l" defTabSz="5786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lvl="1" indent="-4318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800" b="1" dirty="0">
                <a:latin typeface="微軟正黑體" panose="020B0604030504040204" pitchFamily="34" charset="-120"/>
              </a:rPr>
              <a:t>體代謝酒精之速率相當緩慢，可能睡一覺起來仍無法通過酒測。</a:t>
            </a:r>
            <a:endParaRPr lang="en-US" altLang="zh-TW" sz="2800" b="1" dirty="0">
              <a:latin typeface="微軟正黑體" panose="020B0604030504040204" pitchFamily="34" charset="-120"/>
            </a:endParaRPr>
          </a:p>
          <a:p>
            <a:pPr marL="720725" lvl="1" indent="-4318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altLang="en-US" sz="2800" b="1" dirty="0">
                <a:latin typeface="微軟正黑體" panose="020B0604030504040204" pitchFamily="34" charset="-120"/>
              </a:rPr>
              <a:t>機車駕駛人喝酒之因應準備人：</a:t>
            </a:r>
            <a:endParaRPr lang="en-US" altLang="zh-TW" sz="2800" b="1" dirty="0">
              <a:latin typeface="微軟正黑體" panose="020B0604030504040204" pitchFamily="34" charset="-120"/>
            </a:endParaRPr>
          </a:p>
          <a:p>
            <a:pPr marL="1081088" lvl="2" indent="-2778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000" dirty="0">
                <a:solidFill>
                  <a:srgbClr val="0000FF"/>
                </a:solidFill>
              </a:rPr>
              <a:t>喝酒不騎車，亦不當喝酒者的乘客。</a:t>
            </a:r>
            <a:endParaRPr lang="en-US" altLang="zh-TW" sz="2000" dirty="0">
              <a:solidFill>
                <a:srgbClr val="0000FF"/>
              </a:solidFill>
            </a:endParaRPr>
          </a:p>
          <a:p>
            <a:pPr marL="1081088" lvl="2" indent="-2778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000" dirty="0">
                <a:solidFill>
                  <a:srgbClr val="0000FF"/>
                </a:solidFill>
              </a:rPr>
              <a:t>請親朋好友開車接送。</a:t>
            </a:r>
            <a:endParaRPr lang="en-US" altLang="zh-TW" sz="2000" dirty="0">
              <a:solidFill>
                <a:srgbClr val="0000FF"/>
              </a:solidFill>
            </a:endParaRPr>
          </a:p>
          <a:p>
            <a:pPr marL="1081088" lvl="2" indent="-27781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2000" dirty="0">
                <a:solidFill>
                  <a:srgbClr val="0000FF"/>
                </a:solidFill>
              </a:rPr>
              <a:t>搭乘大眾運輸或計程車。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182" y="2964874"/>
            <a:ext cx="5116945" cy="352208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93D98EE-3F6C-F725-34CA-657AA08734E0}"/>
              </a:ext>
            </a:extLst>
          </p:cNvPr>
          <p:cNvSpPr txBox="1"/>
          <p:nvPr/>
        </p:nvSpPr>
        <p:spPr>
          <a:xfrm>
            <a:off x="6224321" y="6486955"/>
            <a:ext cx="1944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latin typeface="+mj-ea"/>
                <a:ea typeface="+mj-ea"/>
              </a:rPr>
              <a:t>圖片來源：</a:t>
            </a:r>
            <a:r>
              <a:rPr lang="en-US" altLang="zh-TW" sz="1000" dirty="0">
                <a:latin typeface="+mj-ea"/>
                <a:ea typeface="+mj-ea"/>
              </a:rPr>
              <a:t>168</a:t>
            </a:r>
            <a:r>
              <a:rPr lang="zh-TW" altLang="en-US" sz="1000" dirty="0">
                <a:latin typeface="+mj-ea"/>
                <a:ea typeface="+mj-ea"/>
              </a:rPr>
              <a:t>交通安全入口網</a:t>
            </a:r>
          </a:p>
        </p:txBody>
      </p:sp>
    </p:spTree>
    <p:extLst>
      <p:ext uri="{BB962C8B-B14F-4D97-AF65-F5344CB8AC3E}">
        <p14:creationId xmlns:p14="http://schemas.microsoft.com/office/powerpoint/2010/main" val="50566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5017" y="365125"/>
            <a:ext cx="11000509" cy="660111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機車駕駛人生、心理與防衛駕駛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745" y="1681019"/>
            <a:ext cx="9531927" cy="461436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38200" y="1166152"/>
            <a:ext cx="3918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六</a:t>
            </a:r>
            <a:r>
              <a:rPr lang="en-US" altLang="zh-TW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藥物與行車安全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1D7D1BC-4B03-48DA-89E2-8021812108F2}"/>
              </a:ext>
            </a:extLst>
          </p:cNvPr>
          <p:cNvSpPr txBox="1"/>
          <p:nvPr/>
        </p:nvSpPr>
        <p:spPr>
          <a:xfrm>
            <a:off x="1357745" y="6382325"/>
            <a:ext cx="1944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>
                <a:latin typeface="+mj-ea"/>
                <a:ea typeface="+mj-ea"/>
              </a:rPr>
              <a:t>圖片來源：</a:t>
            </a:r>
            <a:r>
              <a:rPr lang="en-US" altLang="zh-TW" sz="1000" dirty="0">
                <a:latin typeface="+mj-ea"/>
                <a:ea typeface="+mj-ea"/>
              </a:rPr>
              <a:t>168</a:t>
            </a:r>
            <a:r>
              <a:rPr lang="zh-TW" altLang="en-US" sz="1000" dirty="0">
                <a:latin typeface="+mj-ea"/>
                <a:ea typeface="+mj-ea"/>
              </a:rPr>
              <a:t>交通安全入口網</a:t>
            </a:r>
          </a:p>
        </p:txBody>
      </p:sp>
    </p:spTree>
    <p:extLst>
      <p:ext uri="{BB962C8B-B14F-4D97-AF65-F5344CB8AC3E}">
        <p14:creationId xmlns:p14="http://schemas.microsoft.com/office/powerpoint/2010/main" val="2243620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678</Words>
  <Application>Microsoft Office PowerPoint</Application>
  <PresentationFormat>寬螢幕</PresentationFormat>
  <Paragraphs>54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微軟正黑體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機車駕駛人生、心理與防衛駕駛</vt:lpstr>
      <vt:lpstr>機車駕駛人生、心理與防衛駕駛</vt:lpstr>
      <vt:lpstr>機車駕駛人生、心理與防衛駕駛</vt:lpstr>
      <vt:lpstr>機車駕駛人生、心理與防衛駕駛</vt:lpstr>
      <vt:lpstr>機車駕駛人生、心理與防衛駕</vt:lpstr>
      <vt:lpstr>機車駕駛人生、心理與防衛駕駛</vt:lpstr>
      <vt:lpstr>機車駕駛人生、心理與防衛駕駛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機車駕駛人生、心理與防衛駕駛 (1/9)</dc:title>
  <dc:creator>user</dc:creator>
  <cp:lastModifiedBy>李 靜兒</cp:lastModifiedBy>
  <cp:revision>2</cp:revision>
  <dcterms:created xsi:type="dcterms:W3CDTF">2024-08-22T08:48:46Z</dcterms:created>
  <dcterms:modified xsi:type="dcterms:W3CDTF">2024-09-04T11:22:04Z</dcterms:modified>
</cp:coreProperties>
</file>